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33"/>
  </p:notesMasterIdLst>
  <p:sldIdLst>
    <p:sldId id="266" r:id="rId5"/>
    <p:sldId id="270" r:id="rId6"/>
    <p:sldId id="291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81" r:id="rId15"/>
    <p:sldId id="278" r:id="rId16"/>
    <p:sldId id="279" r:id="rId17"/>
    <p:sldId id="280" r:id="rId18"/>
    <p:sldId id="282" r:id="rId19"/>
    <p:sldId id="283" r:id="rId20"/>
    <p:sldId id="284" r:id="rId21"/>
    <p:sldId id="287" r:id="rId22"/>
    <p:sldId id="288" r:id="rId23"/>
    <p:sldId id="289" r:id="rId24"/>
    <p:sldId id="292" r:id="rId25"/>
    <p:sldId id="293" r:id="rId26"/>
    <p:sldId id="294" r:id="rId27"/>
    <p:sldId id="295" r:id="rId28"/>
    <p:sldId id="296" r:id="rId29"/>
    <p:sldId id="297" r:id="rId30"/>
    <p:sldId id="290" r:id="rId31"/>
    <p:sldId id="298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jpeg>
</file>

<file path=ppt/media/image2.jpg>
</file>

<file path=ppt/media/image3.jpg>
</file>

<file path=ppt/media/image4.jpe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15086-06BC-4F78-B508-4E1F94CCB86B}" type="datetimeFigureOut">
              <a:rPr lang="en-US" smtClean="0"/>
              <a:t>5/15/2023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4AFE6-52F8-436F-9DAC-607E2BE5A9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A8526-7EBA-4746-B221-CED4096CC2BD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412B6-B0B8-4491-9742-115963F236E3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1617B-5301-463F-A89C-EE60C4F96DFF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160E4-7872-4A14-91EE-3ABE50A1FE9B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1CFEE-B0B8-4285-8A7C-6E9156FDC01F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59DF2-65DF-4965-83AD-DB11BA2A7312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1DE46-4887-448F-9712-32D899B64970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F99B1-9F34-4A95-9709-24CA7B4BE766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C9254-80BD-4A07-B040-13F9310B3872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F6B9-4973-4063-95E4-54D3040A21FC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C0B0E-0367-431E-8EC2-B7B8DF815166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3611D-ECF4-4652-AF1B-52F791DA87FA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E5416-86E9-4883-A797-ABEC9D3287EB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C1A5D-F946-4A53-A114-0C90012994FE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8484B-80E7-48AB-95D6-61482624D35F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2E12B-6D60-4A65-B053-63521FE89710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E6ECC-DB68-4C25-AEED-38655CF8C202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81755C5-69AA-4378-A3EE-5B543EFD4AF0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-3175" y="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06985" y="559293"/>
            <a:ext cx="8001000" cy="1065321"/>
          </a:xfrm>
        </p:spPr>
        <p:txBody>
          <a:bodyPr>
            <a:noAutofit/>
          </a:bodyPr>
          <a:lstStyle/>
          <a:p>
            <a:r>
              <a:rPr lang="en-US" sz="2700" b="1" dirty="0"/>
              <a:t>Department of computer AND ENGINEERING</a:t>
            </a:r>
            <a:br>
              <a:rPr lang="en-US" sz="2700" b="1" dirty="0"/>
            </a:br>
            <a:r>
              <a:rPr lang="en-US" sz="2700" b="1" dirty="0"/>
              <a:t>        NATIONAL INSTITUTE OF TECHNOLOCY</a:t>
            </a:r>
            <a:br>
              <a:rPr lang="en-US" sz="2700" b="1" dirty="0"/>
            </a:br>
            <a:r>
              <a:rPr lang="en-US" sz="2700" b="1" dirty="0"/>
              <a:t>                          WARANGAL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943F41A-0BFB-B40F-FE1E-6F2ED7B61337}"/>
              </a:ext>
            </a:extLst>
          </p:cNvPr>
          <p:cNvGrpSpPr/>
          <p:nvPr/>
        </p:nvGrpSpPr>
        <p:grpSpPr>
          <a:xfrm>
            <a:off x="273419" y="210838"/>
            <a:ext cx="1456973" cy="1413776"/>
            <a:chOff x="0" y="0"/>
            <a:chExt cx="4541520" cy="366674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EA1EC47-72FD-38C6-1B8B-1B68813BE83E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4541520" cy="183337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F5D0BA8-FBA2-A69C-716C-A016BDC471F7}"/>
                </a:ext>
              </a:extLst>
            </p:cNvPr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0" y="1833373"/>
              <a:ext cx="4541520" cy="1833372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DF42CF2-8E1A-9711-781A-17EDE5AD866B}"/>
              </a:ext>
            </a:extLst>
          </p:cNvPr>
          <p:cNvSpPr txBox="1"/>
          <p:nvPr/>
        </p:nvSpPr>
        <p:spPr>
          <a:xfrm>
            <a:off x="2559512" y="2440813"/>
            <a:ext cx="70666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                       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WORK       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ON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DATABASE MANAGEMENT SYSTEM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A5C25E-8093-7CC6-8EED-B37C00037159}"/>
              </a:ext>
            </a:extLst>
          </p:cNvPr>
          <p:cNvSpPr txBox="1"/>
          <p:nvPr/>
        </p:nvSpPr>
        <p:spPr>
          <a:xfrm>
            <a:off x="825624" y="5016944"/>
            <a:ext cx="442107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PREPARED BY:-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AARYAN MADAL  21CSB0A01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TEJAS MAKODE     21CSB0A34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310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22601-18F3-E96B-624B-3AAEF9494946}"/>
              </a:ext>
            </a:extLst>
          </p:cNvPr>
          <p:cNvSpPr txBox="1"/>
          <p:nvPr/>
        </p:nvSpPr>
        <p:spPr>
          <a:xfrm>
            <a:off x="248575" y="557939"/>
            <a:ext cx="9531658" cy="583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3200" b="1" u="sng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NORMALIZATION:-</a:t>
            </a:r>
            <a:endParaRPr lang="en-IN" sz="32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E33ED6-D972-514B-DE41-9EB8D177F453}"/>
              </a:ext>
            </a:extLst>
          </p:cNvPr>
          <p:cNvSpPr txBox="1"/>
          <p:nvPr/>
        </p:nvSpPr>
        <p:spPr>
          <a:xfrm>
            <a:off x="905520" y="1509204"/>
            <a:ext cx="38173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What is Normalization ?</a:t>
            </a:r>
            <a:endParaRPr lang="en-IN" sz="2400" kern="1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D300FE-9020-1238-D653-29C5438D6C59}"/>
              </a:ext>
            </a:extLst>
          </p:cNvPr>
          <p:cNvSpPr txBox="1"/>
          <p:nvPr/>
        </p:nvSpPr>
        <p:spPr>
          <a:xfrm>
            <a:off x="1216241" y="2343705"/>
            <a:ext cx="8563992" cy="3100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lnSpc>
                <a:spcPts val="1875"/>
              </a:lnSpc>
              <a:spcBef>
                <a:spcPts val="300"/>
              </a:spcBef>
              <a:spcAft>
                <a:spcPts val="185"/>
              </a:spcAft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Normalization is the process of organizing the data in the database.</a:t>
            </a:r>
          </a:p>
          <a:p>
            <a:pPr marL="342900" lvl="0" indent="-342900" algn="just">
              <a:lnSpc>
                <a:spcPts val="1875"/>
              </a:lnSpc>
              <a:spcBef>
                <a:spcPts val="300"/>
              </a:spcBef>
              <a:spcAft>
                <a:spcPts val="185"/>
              </a:spcAft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endParaRPr lang="en-IN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ts val="1875"/>
              </a:lnSpc>
              <a:spcBef>
                <a:spcPts val="300"/>
              </a:spcBef>
              <a:spcAft>
                <a:spcPts val="185"/>
              </a:spcAft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Normalization is used to minimize the redundancy from a relation or set of relations. </a:t>
            </a:r>
          </a:p>
          <a:p>
            <a:pPr lvl="0" algn="just">
              <a:lnSpc>
                <a:spcPts val="1875"/>
              </a:lnSpc>
              <a:spcBef>
                <a:spcPts val="300"/>
              </a:spcBef>
              <a:spcAft>
                <a:spcPts val="185"/>
              </a:spcAft>
              <a:buSzPts val="1000"/>
              <a:tabLst>
                <a:tab pos="457200" algn="l"/>
              </a:tabLst>
            </a:pP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It is also used to eliminate undesirable characteristics like Insertion, Update, and       </a:t>
            </a:r>
          </a:p>
          <a:p>
            <a:pPr lvl="0" algn="just">
              <a:lnSpc>
                <a:spcPts val="1875"/>
              </a:lnSpc>
              <a:spcBef>
                <a:spcPts val="300"/>
              </a:spcBef>
              <a:spcAft>
                <a:spcPts val="185"/>
              </a:spcAft>
              <a:buSzPts val="1000"/>
              <a:tabLst>
                <a:tab pos="457200" algn="l"/>
              </a:tabLst>
            </a:pPr>
            <a:r>
              <a:rPr lang="en-US" kern="1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Deletion Anomalies.</a:t>
            </a:r>
          </a:p>
          <a:p>
            <a:pPr lvl="0" algn="just">
              <a:lnSpc>
                <a:spcPts val="1875"/>
              </a:lnSpc>
              <a:spcBef>
                <a:spcPts val="300"/>
              </a:spcBef>
              <a:spcAft>
                <a:spcPts val="185"/>
              </a:spcAft>
              <a:buSzPts val="1000"/>
              <a:tabLst>
                <a:tab pos="457200" algn="l"/>
              </a:tabLst>
            </a:pPr>
            <a:endParaRPr lang="en-IN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ts val="1875"/>
              </a:lnSpc>
              <a:spcBef>
                <a:spcPts val="300"/>
              </a:spcBef>
              <a:spcAft>
                <a:spcPts val="185"/>
              </a:spcAft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Normalization divides the larger table into smaller and links them using relationships.</a:t>
            </a:r>
          </a:p>
          <a:p>
            <a:pPr marL="342900" lvl="0" indent="-342900" algn="just">
              <a:lnSpc>
                <a:spcPts val="1875"/>
              </a:lnSpc>
              <a:spcBef>
                <a:spcPts val="300"/>
              </a:spcBef>
              <a:spcAft>
                <a:spcPts val="185"/>
              </a:spcAft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endParaRPr lang="en-IN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ts val="1875"/>
              </a:lnSpc>
              <a:spcBef>
                <a:spcPts val="300"/>
              </a:spcBef>
              <a:spcAft>
                <a:spcPts val="185"/>
              </a:spcAft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normal form is used to reduce redundancy from the database table.</a:t>
            </a:r>
            <a:endParaRPr lang="en-IN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31429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17EF340-9CFF-74C8-319A-9767D5C430D3}"/>
              </a:ext>
            </a:extLst>
          </p:cNvPr>
          <p:cNvSpPr txBox="1"/>
          <p:nvPr/>
        </p:nvSpPr>
        <p:spPr>
          <a:xfrm>
            <a:off x="239695" y="408372"/>
            <a:ext cx="10617695" cy="656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24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Normalization in this project:-</a:t>
            </a:r>
            <a:endParaRPr lang="en-IN" sz="24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CYCLE TABLE: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CYCLES(CYCLE_ID,SPECIFICATION_ID,MANUFACTURER_ID,RENTAL_PRICE_PER_MONTH,AVAIL_STATUS,CYCLE_MODEL,SALE_PRICE,UNIT_PRICE)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CYCLE_ID-&gt; SPECIFICATION_ID,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CYCLE_ID-&gt;MANUFACTURER_ID,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CYCLE_ID-&gt;RENTAL_PRICE_PER_MONTH,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CYCLE_ID-&gt;AVAIL_STATUS,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CYCLE_ID-&gt;CYCLE_MODEL,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CYCLE_ID-&gt;SALE_PRICE,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CYCLE_ID-&gt;UNIT_PRICE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 Partial Dependencies exists. Hence it is also in 2NF</a:t>
            </a: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 Transitive Dependencies exists. Hence it is also in 3NF.</a:t>
            </a: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given table is in BCNF form.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09782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B62B913-7A47-95DB-0793-AAA6B03F1237}"/>
              </a:ext>
            </a:extLst>
          </p:cNvPr>
          <p:cNvSpPr txBox="1"/>
          <p:nvPr/>
        </p:nvSpPr>
        <p:spPr>
          <a:xfrm>
            <a:off x="239698" y="1251751"/>
            <a:ext cx="8708994" cy="4555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STUDENT TABLE: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STUDENT(STUD_ID,F_NAME,L_NAME,STUD_EMAIL,S_PHONE_NO)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STUD_ID-&gt; F_NAME,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STUD_ID-&gt;L_NAME,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STUD_ID-&gt;STUD_EMAIL,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STUD_ID-&gt;S_PHONE_NO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 Partial Dependencies exists. Hence it is also in 2NF</a:t>
            </a: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 Transitive Dependencies exists. Hence it is also in 3NF.</a:t>
            </a: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given table is in BCNF form.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endParaRPr lang="en-IN" kern="1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91436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01F3F95-DE8B-6431-7352-5DF866E1101B}"/>
              </a:ext>
            </a:extLst>
          </p:cNvPr>
          <p:cNvSpPr txBox="1"/>
          <p:nvPr/>
        </p:nvSpPr>
        <p:spPr>
          <a:xfrm>
            <a:off x="301841" y="1189607"/>
            <a:ext cx="10111666" cy="4233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RENTAL TABLE: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RENTAL_TABLE(RENTAL_ID,CYCLE_ID,STUD_ID,END_DATE,START_DATE)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RENTAL_ID-&gt; CYCLE_ID,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RENTAL_ID-&gt;STUD_ID,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RENTAL_ID-&gt;END_DATE,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RENTAL_ID-&gt;START_DATE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 Partial Dependencies exists. Hence it is also in 2NF</a:t>
            </a: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 Transitive Dependencies exists. Hence it is also in 3NF.</a:t>
            </a: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given table is in BCNF form.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11886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1897CB-3F7E-3141-B7EE-697D8CEDA209}"/>
              </a:ext>
            </a:extLst>
          </p:cNvPr>
          <p:cNvSpPr txBox="1"/>
          <p:nvPr/>
        </p:nvSpPr>
        <p:spPr>
          <a:xfrm>
            <a:off x="417249" y="204186"/>
            <a:ext cx="8922060" cy="6809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SALE TABLE: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SALE_TABLE(SALE_ID,STUD_ID,CYCLE_ID,SALE_DATE)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SALE_ID-&gt; STUD_ID,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SALE_ID-&gt;CYCLE_ID,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SALE_ID-&gt;SALE_DATE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 Partial Dependencies exists. Hence it is also in 2NF</a:t>
            </a: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 Transitive Dependencies exists. Hence it is also in 3NF.</a:t>
            </a: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given table is in BCNF form.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MANUFACTURER TABLE: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MANUFACTURER(MANUFACTURER_ID,M_NAME,M_EMAIL,M_PHONE_NO)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MANUFACTURER_ID-&gt; M_NAME,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MANUFACTURER_ID-&gt;M_EMAIL,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MANUFACTURER_ID-&gt;M_PHONE_NO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606735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A5F41A6-42DF-55AC-01A0-ABA437CE28FF}"/>
              </a:ext>
            </a:extLst>
          </p:cNvPr>
          <p:cNvSpPr txBox="1"/>
          <p:nvPr/>
        </p:nvSpPr>
        <p:spPr>
          <a:xfrm>
            <a:off x="452761" y="426128"/>
            <a:ext cx="8247356" cy="581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 Partial Dependencies exists. Hence it is also in 2NF</a:t>
            </a: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 Transitive Dependencies exists. Hence it is also in 3NF.</a:t>
            </a: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given table is in BCNF form.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CYCLE_SPECS TABLE: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CYCLE_SPECS(SPECIFICATION_ID,YEARS_USED,GEARTYPE,HEIGHT,BRAKESTYPE,WHEELSIZE)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SPECIFICATION_ID-&gt; YEARS_USED,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SPECIFICATION_ID-&gt;GEARTYPE,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SPECIFICATION_ID-&gt;HEIGHT,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SPECIFICATION_ID-&gt;BRAKESTYPE,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SPECIFICATION_ID-&gt;WHEELSIZE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 Partial Dependencies exists. Hence it is also in 2NF</a:t>
            </a: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 Transitive Dependencies exists. Hence it is also in 3NF.</a:t>
            </a: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    The given table is in BCNF form.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620383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BA822D-F057-85EF-CE54-DC0B6AA2EA15}"/>
              </a:ext>
            </a:extLst>
          </p:cNvPr>
          <p:cNvSpPr txBox="1"/>
          <p:nvPr/>
        </p:nvSpPr>
        <p:spPr>
          <a:xfrm>
            <a:off x="301841" y="1376038"/>
            <a:ext cx="8167456" cy="3911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PAYMENTS TABLE: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PAYMENTS(PAYMENT_ID,SALE_ID,RENTAL_ID,PAYMENT_DATE)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PAYMENT_ID-&gt; SALE_ID,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PAYMENT_ID-&gt;RENTAL_ID,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PAYMENT_ID-&gt;PAYMENT_DATE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 Partial Dependencies exists. Hence it is also in 2NF</a:t>
            </a: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 Transitive Dependencies exists. Hence it is also in 3NF.</a:t>
            </a: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given table is in BCNF form.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765211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45B76B-B2EB-BD18-A180-919F028BFE23}"/>
              </a:ext>
            </a:extLst>
          </p:cNvPr>
          <p:cNvSpPr txBox="1"/>
          <p:nvPr/>
        </p:nvSpPr>
        <p:spPr>
          <a:xfrm>
            <a:off x="852256" y="683581"/>
            <a:ext cx="9658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CREATION AND INSERTION OF TABLES MENTIONED ABOVE</a:t>
            </a:r>
            <a:r>
              <a:rPr lang="en-IN" sz="1800" b="1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39C353-46AD-0020-D288-178DA2B3A8B4}"/>
              </a:ext>
            </a:extLst>
          </p:cNvPr>
          <p:cNvSpPr txBox="1"/>
          <p:nvPr/>
        </p:nvSpPr>
        <p:spPr>
          <a:xfrm>
            <a:off x="355106" y="2130641"/>
            <a:ext cx="5326602" cy="3563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STUDENT TABLE –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CREATE TABLE STUDENT(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STUD_ID VARCHAR(30) NOT NULL PRIMARY KEY,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FNAME VARCHAR(30),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LNAME VARCHAR(30),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STUD_EMAIL VARCHAR(30),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S_PHONE_NO VARCHAR(20)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DESC STUDENT;</a:t>
            </a:r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DB62D5-DCB9-9F73-4FD3-DC653AE71379}"/>
              </a:ext>
            </a:extLst>
          </p:cNvPr>
          <p:cNvSpPr txBox="1"/>
          <p:nvPr/>
        </p:nvSpPr>
        <p:spPr>
          <a:xfrm>
            <a:off x="6096000" y="2130641"/>
            <a:ext cx="4722920" cy="356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MANUFACTURER TABLE –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CREATE TABLE MANUFACTURER(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MANUFACTURER_ID VARCHAR(30),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M_NAME VARCHAR(30),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M_EMAIL VARCHAR(30),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M_PHONE_NO VARCHAR(10),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PRIMARY KEY(MANUFACTURER_ID)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DESC MANUFACTURER;</a:t>
            </a:r>
          </a:p>
        </p:txBody>
      </p:sp>
    </p:spTree>
    <p:extLst>
      <p:ext uri="{BB962C8B-B14F-4D97-AF65-F5344CB8AC3E}">
        <p14:creationId xmlns:p14="http://schemas.microsoft.com/office/powerpoint/2010/main" val="17124016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73A437-8E63-F6E0-51D2-07F2D636B4B2}"/>
              </a:ext>
            </a:extLst>
          </p:cNvPr>
          <p:cNvSpPr txBox="1"/>
          <p:nvPr/>
        </p:nvSpPr>
        <p:spPr>
          <a:xfrm>
            <a:off x="414293" y="399495"/>
            <a:ext cx="5368031" cy="3885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CYCLE_SPECS TABLE –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CREATE TABLE CYCLE_SPECS(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SPECIFICATION_ID VARCHAR(30)NOT NULL  PRIMARY KEY,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YEARS_USED INT,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GEARTYPE VARCHAR(30),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HEIGHT NUMBER,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BRAKESTYPE VARCHAR(30),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WHEELSIZE NUMBER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DESC CYCLE_SPECS;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97162E-706D-532D-D5D7-EDEA3E8E136A}"/>
              </a:ext>
            </a:extLst>
          </p:cNvPr>
          <p:cNvSpPr txBox="1"/>
          <p:nvPr/>
        </p:nvSpPr>
        <p:spPr>
          <a:xfrm>
            <a:off x="6303145" y="399495"/>
            <a:ext cx="5368031" cy="6384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CYCLE TABLE –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CREATE TABLE CYCLES(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CYCLE_ID VARCHAR(30) 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SPECIFICATION_ID VARCHAR(30),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MANUFACTURER_ID VARCHAR(30),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CYCLE_MODEL VARCHAR(30),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PRICE_PER_UNIT NUMBER,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RENTAL_PRICE_PER_MONTH INT,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AVAIL_STATUS VARCHAR(2),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SALE_PRICE NUMBER,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PRIMARY KEY(CYCLE_ID),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FOREIGN KEY (SPECIFICATION_ID) REFERENCES CYCLE_SPECS(SPECIFICATION_ID),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FOREIGN KEY (MANUFACTURER_ID) REFERENCES MANUFACTURER(MANUFACTURER_ID)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DESC CYCLES;</a:t>
            </a:r>
          </a:p>
        </p:txBody>
      </p:sp>
    </p:spTree>
    <p:extLst>
      <p:ext uri="{BB962C8B-B14F-4D97-AF65-F5344CB8AC3E}">
        <p14:creationId xmlns:p14="http://schemas.microsoft.com/office/powerpoint/2010/main" val="24695483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D441F9-5ACD-CB25-DA28-A273A6B3D6B2}"/>
              </a:ext>
            </a:extLst>
          </p:cNvPr>
          <p:cNvSpPr txBox="1"/>
          <p:nvPr/>
        </p:nvSpPr>
        <p:spPr>
          <a:xfrm>
            <a:off x="488272" y="1012054"/>
            <a:ext cx="4651899" cy="4155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SALES TABLE –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CREATE TABLE SALE_TABLE(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SALE_ID VARCHAR(30) PRIMARY KEY,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STUD_ID VARCHAR(30),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CYCLE_ID VARCHAR(30),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FOREIGN KEY (CYCLE_ID) REFERENCES CYCLES(CYCLE_ID),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FOREIGN KEY (STUD_ID) REFERENCES STUDENT(STUD_ID)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DESC SALE_TABLE;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7A8ADE-0268-BF2C-D400-67F99DCBF916}"/>
              </a:ext>
            </a:extLst>
          </p:cNvPr>
          <p:cNvSpPr txBox="1"/>
          <p:nvPr/>
        </p:nvSpPr>
        <p:spPr>
          <a:xfrm>
            <a:off x="6320901" y="994298"/>
            <a:ext cx="4820575" cy="5444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RENTAL TABLE –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CREATE TABLE RENTAL_TABLE(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RENTAL_ID VARCHAR(30) PRIMARY KEY,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CYCLE_ID VARCHAR(30),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STUD_ID VARCHAR(30),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START_DATE DATE,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END_DATE DATE,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FOREIGN KEY (CYCLE_ID) REFERENCES CYCLES(CYCLE_ID),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FOREIGN KEY (STUD_ID) REFERENCES STUDENT(STUD_ID)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DESC RENTAL_TABLE;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3910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-17746"/>
            <a:ext cx="12192000" cy="685799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A75663E-3F4B-FEE6-9EDC-50E70785E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5625" y="740955"/>
            <a:ext cx="8534400" cy="1507067"/>
          </a:xfrm>
        </p:spPr>
        <p:txBody>
          <a:bodyPr>
            <a:normAutofit fontScale="90000"/>
          </a:bodyPr>
          <a:lstStyle/>
          <a:p>
            <a:r>
              <a:rPr lang="en-US" dirty="0"/>
              <a:t>                   </a:t>
            </a: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TITLE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BYCLE SALE AND RENTAL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DATABASE  MANAGEMENT SYSTEM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F43948-25D4-03D8-8826-917FE0DF1D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205" y="3285284"/>
            <a:ext cx="4281764" cy="25354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AE9D7B-9718-3EA1-57B8-7839FB075C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3358" y="3285283"/>
            <a:ext cx="4079797" cy="253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588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4DC3B0E-EDCA-994D-AC1C-07C7DFA201B3}"/>
              </a:ext>
            </a:extLst>
          </p:cNvPr>
          <p:cNvSpPr txBox="1"/>
          <p:nvPr/>
        </p:nvSpPr>
        <p:spPr>
          <a:xfrm>
            <a:off x="239697" y="1109709"/>
            <a:ext cx="5690587" cy="4504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PAYMENT TABLE –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CREATE TABLE PAYMENTS(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kern="1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PAYMENT_ID 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VARCHAR(30) PRIMARY KEY,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SALE_ID VARCHAR(30),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RENTAL_ID VARCHAR(30),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PAYMENT_DATE TIMESTAMP,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FOREIGN KEY (SALE_ID) REFERENCES SALE_TABLE(SALE_ID),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FOREIGN KEY (RENTAL_ID) REFERENCES RENTAL_TABLE(RENTAL_ID)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DESC PAYMENTS;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66825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0FE9C5-B634-7B97-EEED-B4175048B9B6}"/>
              </a:ext>
            </a:extLst>
          </p:cNvPr>
          <p:cNvSpPr txBox="1"/>
          <p:nvPr/>
        </p:nvSpPr>
        <p:spPr>
          <a:xfrm>
            <a:off x="710214" y="470516"/>
            <a:ext cx="5149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INSERT QUERIES:</a:t>
            </a:r>
            <a:endParaRPr lang="en-IN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0E9786-EEB0-3F84-4CF5-53356DD48D02}"/>
              </a:ext>
            </a:extLst>
          </p:cNvPr>
          <p:cNvSpPr txBox="1"/>
          <p:nvPr/>
        </p:nvSpPr>
        <p:spPr>
          <a:xfrm>
            <a:off x="35511" y="1002645"/>
            <a:ext cx="10786369" cy="6088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STUDENT TABLE: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STUDENT  VALUES('ST01','AMAN','RANA','RANA@GMAIL.COM',8334567891);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STUDENT  VALUES('ST02','DHRUV','PATEL','PATEL@GMAIL.COM',8334567823);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STUDENT VALUES('ST03','AARYAN','MADAL','MADAL@GMAIL.COM',9234563491);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STUDENT  VALUES('ST04','GOKANI','BHAI','BHAI@GMAIL.COM',7542345678);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STUDENT  VALUES('ST05','DHYEY','YEY','YEY@GMAIL.COM',1234532781);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STUDENT      VALUES('ST06','TEJAS','MAKODE','MAKODE@GMAIL.COM',8964527891);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STUDENT  VALUES('ST07','BHOLU','RAI','RAI@GMAIL.COM',9434467891);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STUDENT  VALUES('ST08','AMIT','KUMAR','KUMAR@GMAIL.COM',8765345891);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STUDENT      VALUES('ST09','RAHUL','KUMAR','RAHUL@GMAIL.COM',9934563891);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STUDENT  VALUES('ST10','JATIN','SANGA','SANGA@GMAIL.COM',7734564691);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SELECT * FROM STUDENT;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304824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AAFBB5-8E38-DFCC-9E6E-CC7A98BA98B9}"/>
              </a:ext>
            </a:extLst>
          </p:cNvPr>
          <p:cNvSpPr txBox="1"/>
          <p:nvPr/>
        </p:nvSpPr>
        <p:spPr>
          <a:xfrm>
            <a:off x="0" y="1793288"/>
            <a:ext cx="10706470" cy="2944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MANUFACTURER TABLE: 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MANUFACTURER VALUES('MT01','A-COMPANY','A@GMAIL.COM',9426781919);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MANUFACTURER VALUES('MT02','B-COMPANY','B@GMAIL.COM',9834534919);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MANUFACTURER VALUES('MT03','C-COMPANY','C@GMAIL.COM',4334535419);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MANUFACTURER VALUES('MT04','D-COMPANY','D@GMAIL.COM',6436343519);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MANUFACTURER VALUES('MT05','E-COMPANY','E@GMAIL.COM',4326453219);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SELECT * FROM MANUFACTURER;</a:t>
            </a:r>
          </a:p>
        </p:txBody>
      </p:sp>
    </p:spTree>
    <p:extLst>
      <p:ext uri="{BB962C8B-B14F-4D97-AF65-F5344CB8AC3E}">
        <p14:creationId xmlns:p14="http://schemas.microsoft.com/office/powerpoint/2010/main" val="15203315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5EDAAE-036A-DEBF-D271-CE127A447CAB}"/>
              </a:ext>
            </a:extLst>
          </p:cNvPr>
          <p:cNvSpPr txBox="1"/>
          <p:nvPr/>
        </p:nvSpPr>
        <p:spPr>
          <a:xfrm>
            <a:off x="-97654" y="559294"/>
            <a:ext cx="9898602" cy="4233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CYCLE_SPECS TABLE: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CYCLE_SPECS VALUES('SP01',1,'GR',26,'DISC',10);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CYCLE_SPECS VALUES('SP02',0,'NGR',20,'NDISC',12);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CYCLE_SPECS VALUES('SP03',1,'NGR',20,'NDISC',14);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CYCLE_SPECS VALUES('SP05',0,'GR',18,'NDISC',13);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CYCLE_SPECS VALUES('SP06',0,'GR',22,'NDISC',11);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CYCLE_SPECS VALUES('SP07',2,'NGR',24,'NDISC',14);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CYCLE_SPECS VALUES('SP08',0,'GR',20,'DISC',12);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CYCLE_SPECS VALUES('SP09',0,'NGR',20,'DISC',10);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SELECT * FROM CYCLE_SPECS;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16160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65B01F-113A-A529-E15C-45249C0D0475}"/>
              </a:ext>
            </a:extLst>
          </p:cNvPr>
          <p:cNvSpPr txBox="1"/>
          <p:nvPr/>
        </p:nvSpPr>
        <p:spPr>
          <a:xfrm>
            <a:off x="0" y="1118586"/>
            <a:ext cx="10972800" cy="4877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CYCLES TABLE: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CYCLES VALUES('CY01','SP01','MT01','M1',6000,300,'Y',8000);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CYCLES VALUES('CY02','SP02','MT02','M2',6500,200,'Y',7000);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CYCLES VALUES('CY03','SP01','MT03','M2',5500,100,'Y',6000);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CYCLES VALUES('CY04','SP03','MT01','M2',5000,200,'Y',5000);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CYCLES VALUES('CY05','SP02','MT04','M1',4000,300,'Y',5500);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CYCLES VALUES('CY06','SP05','MT03','M1',6000,100,'Y',6500);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CYCLES VALUES('CY07','SP05','MT01','M1',7500,100,'Y',9000);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CYCLES VALUES('CY08','SP03','MT02','M3',6000,150,'Y',7000);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CYCLES VALUES('CY09','SP02','MT02','M3',6000,100,'Y',7000);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CYCLES VALUES('CY010','SP01','MT01','M3',7000,100,'Y',8000);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SELECT * FROM CYCLES;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07271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686E30-CC06-0236-5A32-0A9A9929ACC2}"/>
              </a:ext>
            </a:extLst>
          </p:cNvPr>
          <p:cNvSpPr txBox="1"/>
          <p:nvPr/>
        </p:nvSpPr>
        <p:spPr>
          <a:xfrm>
            <a:off x="0" y="1189607"/>
            <a:ext cx="12268940" cy="4749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RENTAL TABLE: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RENTAL_TABLE VALUES('RT01','CY01','ST01',TO_DATE('12-2-2022','DD-MM-YYYY'),TO_DATE('12-2-2023','DD-MM-YYYY'));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RENTAL_TABLE VALUES('RT02','CY02','ST03',TO_DATE('10-3-2022','DD-MM-YYYY'),TO_DATE('10-12-2022','DD-MM-YYYY'));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RENTAL_TABLE VALUES('RT03','CY03','ST02',TO_DATE('09-2-2022','DD-MM-YYYY'),TO_DATE('09-4-2022','DD-MM-YYYY'));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RENTAL_TABLE VALUES('RT04','CY04','ST05',TO_DATE('22-2-2022','DD-MM-YYYY'),TO_DATE('22-6-2022','DD-MM-YYYY'));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RENTAL_TABLE VALUES('RT05','CY05','ST06',TO_DATE('12-6-2022','DD-MM-YYYY'),TO_DATE('12-6-2023','DD-MM-YYYY'));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SELECT * FROM RENTAL_TABLE;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964013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AF11E1-9145-D88D-9E14-E623568E751C}"/>
              </a:ext>
            </a:extLst>
          </p:cNvPr>
          <p:cNvSpPr txBox="1"/>
          <p:nvPr/>
        </p:nvSpPr>
        <p:spPr>
          <a:xfrm>
            <a:off x="0" y="239697"/>
            <a:ext cx="11709646" cy="7131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SALE TABLE: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SALE_TABLE VALUES('SA01','ST06','CY06');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SALE_TABLE VALUES('SA02','ST06','CY07');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SALE_TABLE VALUES('SA03','ST06','CY08');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SALE_TABLE VALUES('SA04','ST06','CY09’);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SELECT * FROM SALE_TABLE;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PAYMENT TABLE: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PAYMENTS VALUES('PY01','SA01',NULL,'11-APR-2023 11:45:11 AM');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PAYMENTS VALUES('PY02','SA02',NULL,'12-JUN-2023 09:02:11 PM');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PAYMENTS VALUES('PY03',NULL,'RT01','12-FEB-2022 03:10:11 PM');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PAYMENTS VALUES('PY04',NULL,'RT02','10-MAR-2022 09:45:11 PM');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PAYMENTS VALUES('PY05',NULL,'RT03','09-FEB-2022 02:33:11 PM');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PAYMENTS VALUES('PY06',NULL,'RT04','22-FEB-2022 08:23:11 AM');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PAYMENTS VALUES('PY07',NULL,'RT05','12-JUN-2022 10:02:11 PM');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PAYMENTS VALUES('PY08','SA03',NULL,'09-AUG-2022 6:45:11 PM');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INSERT INTO PAYMENTS VALUES('PY09','SA04',NULL,'11-JAN-2023 7:55:11 PM');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SELECT * FROM PAYMENTS;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316192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BBB85E-F9F2-F61D-B718-DBA7F70265D1}"/>
              </a:ext>
            </a:extLst>
          </p:cNvPr>
          <p:cNvSpPr txBox="1"/>
          <p:nvPr/>
        </p:nvSpPr>
        <p:spPr>
          <a:xfrm>
            <a:off x="861135" y="497150"/>
            <a:ext cx="5752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TRIGGER: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24DE4-65F1-157E-C649-B79DB9B5DD57}"/>
              </a:ext>
            </a:extLst>
          </p:cNvPr>
          <p:cNvSpPr txBox="1"/>
          <p:nvPr/>
        </p:nvSpPr>
        <p:spPr>
          <a:xfrm>
            <a:off x="221942" y="1081925"/>
            <a:ext cx="10670960" cy="6114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CREATE OR REPLACE TRIGGER PAID  BEFORE INSERT OR UPDATE OR DELETE ON  SALE_TABLE FOR 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EACH ROW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BEGIN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UPDATE CYCLES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SET AVAIL_STATUS='N' WHERE CYCLE_ID=:NEW.CYCLE_ID;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END;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CREATE OR REPLACE TRIGGER RENT  BEFORE INSERT OR UPDATE OR DELETE ON RENTAL_TABLE FOR 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EACH ROW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BEGIN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UPDATE CYCLES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SET AVAIL_STATUS='N' WHERE CYCLE_ID=:NEW.CYCLE_ID;</a:t>
            </a:r>
          </a:p>
          <a:p>
            <a:pPr marL="650875" indent="-6350">
              <a:lnSpc>
                <a:spcPct val="107000"/>
              </a:lnSpc>
              <a:spcAft>
                <a:spcPts val="18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END;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651919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460BAE-2B20-2F36-3DE9-AE911917F2A3}"/>
              </a:ext>
            </a:extLst>
          </p:cNvPr>
          <p:cNvSpPr txBox="1"/>
          <p:nvPr/>
        </p:nvSpPr>
        <p:spPr>
          <a:xfrm>
            <a:off x="3284738" y="2618912"/>
            <a:ext cx="688907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6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1298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3EBC4-0A7D-2689-78D8-8235622B4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457" y="261561"/>
            <a:ext cx="8534400" cy="963557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INDEX:</a:t>
            </a:r>
            <a:endParaRPr lang="en-I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44461FB-FAFB-75C0-B1DA-9CE50B0B74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5877659"/>
              </p:ext>
            </p:extLst>
          </p:nvPr>
        </p:nvGraphicFramePr>
        <p:xfrm>
          <a:off x="745369" y="1509204"/>
          <a:ext cx="6596464" cy="467412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8223">
                  <a:extLst>
                    <a:ext uri="{9D8B030D-6E8A-4147-A177-3AD203B41FA5}">
                      <a16:colId xmlns:a16="http://schemas.microsoft.com/office/drawing/2014/main" val="1991160801"/>
                    </a:ext>
                  </a:extLst>
                </a:gridCol>
                <a:gridCol w="5788241">
                  <a:extLst>
                    <a:ext uri="{9D8B030D-6E8A-4147-A177-3AD203B41FA5}">
                      <a16:colId xmlns:a16="http://schemas.microsoft.com/office/drawing/2014/main" val="3438292964"/>
                    </a:ext>
                  </a:extLst>
                </a:gridCol>
              </a:tblGrid>
              <a:tr h="448227">
                <a:tc>
                  <a:txBody>
                    <a:bodyPr/>
                    <a:lstStyle/>
                    <a:p>
                      <a:r>
                        <a:rPr lang="en-US" dirty="0"/>
                        <a:t>PAGE NO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382828"/>
                  </a:ext>
                </a:extLst>
              </a:tr>
              <a:tr h="448227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INTODUCTION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7619231"/>
                  </a:ext>
                </a:extLst>
              </a:tr>
              <a:tr h="448227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TABLES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7941774"/>
                  </a:ext>
                </a:extLst>
              </a:tr>
              <a:tr h="448227">
                <a:tc>
                  <a:txBody>
                    <a:bodyPr/>
                    <a:lstStyle/>
                    <a:p>
                      <a:r>
                        <a:rPr lang="en-US" dirty="0"/>
                        <a:t>6.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ENTITY RELATIONSHIP MODEL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467791"/>
                  </a:ext>
                </a:extLst>
              </a:tr>
              <a:tr h="448227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7-8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RELATION SCHEMA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219821"/>
                  </a:ext>
                </a:extLst>
              </a:tr>
              <a:tr h="448227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RELATIONS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012770"/>
                  </a:ext>
                </a:extLst>
              </a:tr>
              <a:tr h="448227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10-16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NORMALISATION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8989721"/>
                  </a:ext>
                </a:extLst>
              </a:tr>
              <a:tr h="448227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17-20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CREATION OF TABLES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8132966"/>
                  </a:ext>
                </a:extLst>
              </a:tr>
              <a:tr h="448227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21-26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INSERTION QUERIES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370200"/>
                  </a:ext>
                </a:extLst>
              </a:tr>
              <a:tr h="448227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27.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TRIGGER(PL-SQL)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51036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5318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6D4CE-10C7-327C-A52D-69ABCFD7C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694679"/>
            <a:ext cx="8534400" cy="9743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INTRODUCTION:</a:t>
            </a:r>
            <a:endParaRPr lang="en-IN" sz="32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7CB307-CEFF-AE72-BD44-E5646657329E}"/>
              </a:ext>
            </a:extLst>
          </p:cNvPr>
          <p:cNvSpPr txBox="1"/>
          <p:nvPr/>
        </p:nvSpPr>
        <p:spPr>
          <a:xfrm>
            <a:off x="684212" y="1811045"/>
            <a:ext cx="9223268" cy="3782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350" marR="793750" indent="-6350">
              <a:lnSpc>
                <a:spcPct val="110000"/>
              </a:lnSpc>
              <a:spcAft>
                <a:spcPts val="790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Welcome to our Sale or Rental Bicycle Management System database management system (DBMS) project for students of NITW. The design and implementation of a DBMS that can effectively handle bicycle sales and rentals is the aim of this project. </a:t>
            </a:r>
          </a:p>
          <a:p>
            <a:pPr marL="650875" indent="-6350">
              <a:lnSpc>
                <a:spcPct val="107000"/>
              </a:lnSpc>
              <a:spcAft>
                <a:spcPts val="81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6350" marR="793750" indent="-6350">
              <a:lnSpc>
                <a:spcPct val="110000"/>
              </a:lnSpc>
              <a:spcAft>
                <a:spcPts val="76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There is a rising need for dependable and effective bicycle management systems as cycling as a mode of transportation gains popularity. By developing a system that can track inventory, rental history, client data, and sales data, our project attempts to fill this demand. </a:t>
            </a:r>
          </a:p>
          <a:p>
            <a:pPr marL="650875" indent="-6350">
              <a:lnSpc>
                <a:spcPct val="107000"/>
              </a:lnSpc>
              <a:spcAft>
                <a:spcPts val="840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DBMS will include a database that includes all pertinent data pertaining to the management of bicycles. The database will have a user-friendly interface and be available to authorised staff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97354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78E67D5-4B5F-D765-7CE5-F147B33F3000}"/>
              </a:ext>
            </a:extLst>
          </p:cNvPr>
          <p:cNvSpPr txBox="1"/>
          <p:nvPr/>
        </p:nvSpPr>
        <p:spPr>
          <a:xfrm>
            <a:off x="949910" y="914400"/>
            <a:ext cx="11860567" cy="3857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350" indent="-6350">
              <a:lnSpc>
                <a:spcPct val="107000"/>
              </a:lnSpc>
              <a:spcAft>
                <a:spcPts val="980"/>
              </a:spcAft>
            </a:pPr>
            <a:r>
              <a:rPr lang="en-IN" sz="2400" b="1" u="none" strike="noStrike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</a:rPr>
              <a:t>TABLES:</a:t>
            </a:r>
            <a:endParaRPr lang="en-IN" sz="2400" b="1" u="sng" kern="1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793750" lvl="0" indent="-342900" fontAlgn="base">
              <a:lnSpc>
                <a:spcPct val="110000"/>
              </a:lnSpc>
              <a:spcAft>
                <a:spcPts val="185"/>
              </a:spcAft>
              <a:buClr>
                <a:srgbClr val="000000"/>
              </a:buClr>
              <a:buSzPts val="1500"/>
              <a:buFont typeface="Wingdings" panose="05000000000000000000" pitchFamily="2" charset="2"/>
              <a:buChar char=""/>
            </a:pPr>
            <a:r>
              <a:rPr lang="en-IN" sz="20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CYCLES- It has information about the cycles like CYCLE_ID, PURCHASE_ID, their prices, etc. </a:t>
            </a:r>
          </a:p>
          <a:p>
            <a:pPr marL="342900" marR="793750" lvl="0" indent="-342900" fontAlgn="base">
              <a:lnSpc>
                <a:spcPct val="110000"/>
              </a:lnSpc>
              <a:spcAft>
                <a:spcPts val="185"/>
              </a:spcAft>
              <a:buClr>
                <a:srgbClr val="000000"/>
              </a:buClr>
              <a:buSzPts val="1500"/>
              <a:buFont typeface="Wingdings" panose="05000000000000000000" pitchFamily="2" charset="2"/>
              <a:buChar char=""/>
            </a:pPr>
            <a:r>
              <a:rPr lang="en-IN" sz="20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CYCLE_SPECS - It has info about the specifications of the cycle like does it has gear or not ,etc. </a:t>
            </a:r>
          </a:p>
          <a:p>
            <a:pPr marL="342900" marR="793750" lvl="0" indent="-342900" fontAlgn="base">
              <a:lnSpc>
                <a:spcPct val="110000"/>
              </a:lnSpc>
              <a:spcAft>
                <a:spcPts val="185"/>
              </a:spcAft>
              <a:buClr>
                <a:srgbClr val="000000"/>
              </a:buClr>
              <a:buSzPts val="1500"/>
              <a:buFont typeface="Wingdings" panose="05000000000000000000" pitchFamily="2" charset="2"/>
              <a:buChar char=""/>
            </a:pPr>
            <a:r>
              <a:rPr lang="en-IN" sz="20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MANUFACTURER- It has info about the manufacturer of the cycle like the contact info, MANUFACTURE</a:t>
            </a:r>
            <a:r>
              <a:rPr lang="en-IN" sz="2000" kern="100" dirty="0"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_ID</a:t>
            </a:r>
            <a:r>
              <a:rPr lang="en-IN" sz="20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etc. </a:t>
            </a:r>
          </a:p>
          <a:p>
            <a:pPr marL="342900" marR="793750" lvl="0" indent="-342900" fontAlgn="base">
              <a:lnSpc>
                <a:spcPct val="110000"/>
              </a:lnSpc>
              <a:spcAft>
                <a:spcPts val="185"/>
              </a:spcAft>
              <a:buClr>
                <a:srgbClr val="000000"/>
              </a:buClr>
              <a:buSzPts val="1500"/>
              <a:buFont typeface="Wingdings" panose="05000000000000000000" pitchFamily="2" charset="2"/>
              <a:buChar char=""/>
            </a:pPr>
            <a:r>
              <a:rPr lang="en-IN" sz="20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SALE_TABLE- It contains info about the cycles sold </a:t>
            </a:r>
          </a:p>
          <a:p>
            <a:pPr marL="342900" marR="793750" lvl="0" indent="-342900" fontAlgn="base">
              <a:lnSpc>
                <a:spcPct val="110000"/>
              </a:lnSpc>
              <a:spcAft>
                <a:spcPts val="185"/>
              </a:spcAft>
              <a:buClr>
                <a:srgbClr val="000000"/>
              </a:buClr>
              <a:buSzPts val="1500"/>
              <a:buFont typeface="Wingdings" panose="05000000000000000000" pitchFamily="2" charset="2"/>
              <a:buChar char=""/>
            </a:pPr>
            <a:r>
              <a:rPr lang="en-IN" sz="20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RENT_TABLE- It contains info about the cycles rented</a:t>
            </a:r>
            <a:endParaRPr lang="en-IN" sz="20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793750" lvl="0" indent="-342900" fontAlgn="base">
              <a:lnSpc>
                <a:spcPct val="110000"/>
              </a:lnSpc>
              <a:spcAft>
                <a:spcPts val="185"/>
              </a:spcAft>
              <a:buClr>
                <a:srgbClr val="000000"/>
              </a:buClr>
              <a:buSzPts val="1500"/>
              <a:buFont typeface="Wingdings" panose="05000000000000000000" pitchFamily="2" charset="2"/>
              <a:buChar char=""/>
            </a:pPr>
            <a:r>
              <a:rPr lang="en-IN" sz="20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STUDENTS- It contains info about the students like STUD_ID, NAME etc. </a:t>
            </a:r>
          </a:p>
          <a:p>
            <a:pPr marL="342900" marR="793750" lvl="0" indent="-342900" fontAlgn="base">
              <a:lnSpc>
                <a:spcPct val="110000"/>
              </a:lnSpc>
              <a:spcAft>
                <a:spcPts val="765"/>
              </a:spcAft>
              <a:buClr>
                <a:srgbClr val="000000"/>
              </a:buClr>
              <a:buSzPts val="1500"/>
              <a:buFont typeface="Wingdings" panose="05000000000000000000" pitchFamily="2" charset="2"/>
              <a:buChar char=""/>
            </a:pPr>
            <a:r>
              <a:rPr lang="en-IN" sz="20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PAYMENTS- It contains info about all the payments made in the database.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29755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1FC88-FBF3-C2AF-10F8-0D79329C07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9014" y="0"/>
            <a:ext cx="7533867" cy="12073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 RELATIONSHIP MODEL:</a:t>
            </a:r>
            <a:endParaRPr lang="en-IN" sz="32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4A991F-9E37-E4E9-C0E2-1BB0305B11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216" y="961053"/>
            <a:ext cx="11383347" cy="5552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116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9485213-5A14-1F07-47CF-36AA6E45DC50}"/>
              </a:ext>
            </a:extLst>
          </p:cNvPr>
          <p:cNvSpPr txBox="1"/>
          <p:nvPr/>
        </p:nvSpPr>
        <p:spPr>
          <a:xfrm>
            <a:off x="-180513" y="976543"/>
            <a:ext cx="12553025" cy="6016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10000"/>
              </a:lnSpc>
              <a:spcAft>
                <a:spcPts val="77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CYCLES:(CYCLE_ID(PK),SPECIFICATION_ID(FK), MANUFACTURER_ID(FK), RENTAL_PRICE_PER_MONTH,</a:t>
            </a:r>
          </a:p>
          <a:p>
            <a:pPr marL="650875" indent="-6350">
              <a:lnSpc>
                <a:spcPct val="110000"/>
              </a:lnSpc>
              <a:spcAft>
                <a:spcPts val="77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AVAIL_STATUS, CYCLE_TYPE,SALE_PRICE) </a:t>
            </a:r>
          </a:p>
          <a:p>
            <a:pPr marL="650875" indent="-6350">
              <a:lnSpc>
                <a:spcPct val="110000"/>
              </a:lnSpc>
              <a:spcAft>
                <a:spcPts val="775"/>
              </a:spcAft>
            </a:pP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10000"/>
              </a:lnSpc>
              <a:spcAft>
                <a:spcPts val="77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CYCLE_SPECS:(SPECIFICATION_ID(PK),YEARS_USED,GEAR_TYPE,HEIGHT,BRAKESTYPES,WHEELSIZE) </a:t>
            </a:r>
          </a:p>
          <a:p>
            <a:pPr marL="650875" indent="-6350">
              <a:lnSpc>
                <a:spcPct val="110000"/>
              </a:lnSpc>
              <a:spcAft>
                <a:spcPts val="775"/>
              </a:spcAft>
            </a:pP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07000"/>
              </a:lnSpc>
              <a:spcAft>
                <a:spcPts val="79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MANUFACTURER</a:t>
            </a:r>
            <a:r>
              <a:rPr lang="en-IN" sz="1800" u="sng" kern="100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(MANUFACTURER_ID(PK),</a:t>
            </a:r>
            <a:r>
              <a:rPr lang="en-IN" sz="1800" u="sng" kern="100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M_NAME,M_EMAIL,M_PHONE_NO) </a:t>
            </a:r>
          </a:p>
          <a:p>
            <a:pPr marL="650875" indent="-6350">
              <a:lnSpc>
                <a:spcPct val="107000"/>
              </a:lnSpc>
              <a:spcAft>
                <a:spcPts val="795"/>
              </a:spcAft>
            </a:pP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10000"/>
              </a:lnSpc>
              <a:spcAft>
                <a:spcPts val="77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RENTAL_TABLE:(RENTAL_ID(PK),CYCLE_ID(FK),STUD_ID(FK),END_DATE,START_DATE,RENTAL_COST) </a:t>
            </a:r>
          </a:p>
          <a:p>
            <a:pPr marL="650875" indent="-6350">
              <a:lnSpc>
                <a:spcPct val="110000"/>
              </a:lnSpc>
              <a:spcAft>
                <a:spcPts val="775"/>
              </a:spcAft>
            </a:pP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10000"/>
              </a:lnSpc>
              <a:spcAft>
                <a:spcPts val="77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SALE_TABLE:(SALE_ID(PK),STUD_ID(FK),CYCLE_ID(FK),SALE_DATE,SALE_PRICE) </a:t>
            </a:r>
          </a:p>
          <a:p>
            <a:pPr marL="650875" indent="-6350">
              <a:lnSpc>
                <a:spcPct val="110000"/>
              </a:lnSpc>
              <a:spcAft>
                <a:spcPts val="775"/>
              </a:spcAft>
            </a:pP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10000"/>
              </a:lnSpc>
              <a:spcAft>
                <a:spcPts val="775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STUDENT:(STUD_ID(PK),F_NAME,L_NAME,STUD_EMAIL,S_PHONE_NO) </a:t>
            </a:r>
          </a:p>
          <a:p>
            <a:pPr marL="650875" indent="-6350">
              <a:lnSpc>
                <a:spcPct val="110000"/>
              </a:lnSpc>
              <a:spcAft>
                <a:spcPts val="775"/>
              </a:spcAft>
            </a:pPr>
            <a:endParaRPr lang="en-IN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0875" indent="-6350">
              <a:lnSpc>
                <a:spcPct val="110000"/>
              </a:lnSpc>
              <a:spcAft>
                <a:spcPts val="480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PAYMENTS:(PAYMENT_ID(PK), SALE_ID(FK), RENTAL_ID(FK),PAYMENT_DATE) </a:t>
            </a:r>
          </a:p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7A39CA-7083-5B53-AE2E-BEE349EBEA4A}"/>
              </a:ext>
            </a:extLst>
          </p:cNvPr>
          <p:cNvSpPr txBox="1"/>
          <p:nvPr/>
        </p:nvSpPr>
        <p:spPr>
          <a:xfrm>
            <a:off x="577048" y="230819"/>
            <a:ext cx="7261934" cy="583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350" indent="-6350">
              <a:lnSpc>
                <a:spcPct val="107000"/>
              </a:lnSpc>
              <a:spcAft>
                <a:spcPts val="410"/>
              </a:spcAft>
            </a:pPr>
            <a:r>
              <a:rPr lang="en-IN" sz="3200" b="1" u="sng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</a:rPr>
              <a:t>RELATIONAL SCHEMA :</a:t>
            </a:r>
          </a:p>
        </p:txBody>
      </p:sp>
    </p:spTree>
    <p:extLst>
      <p:ext uri="{BB962C8B-B14F-4D97-AF65-F5344CB8AC3E}">
        <p14:creationId xmlns:p14="http://schemas.microsoft.com/office/powerpoint/2010/main" val="2171777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8D9B38-2EF9-A098-D1FD-8598BEB0E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99" y="435006"/>
            <a:ext cx="11864801" cy="5956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880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52856C2-13B3-05C8-7D9B-F780CBB0CCBB}"/>
              </a:ext>
            </a:extLst>
          </p:cNvPr>
          <p:cNvSpPr txBox="1"/>
          <p:nvPr/>
        </p:nvSpPr>
        <p:spPr>
          <a:xfrm>
            <a:off x="870013" y="1828799"/>
            <a:ext cx="7741328" cy="3997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indent="-6350">
              <a:lnSpc>
                <a:spcPct val="107000"/>
              </a:lnSpc>
              <a:spcAft>
                <a:spcPts val="965"/>
              </a:spcAft>
            </a:pPr>
            <a:r>
              <a:rPr lang="en-IN" sz="1800" u="sng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</a:rPr>
              <a:t>ONE- ONE:</a:t>
            </a: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342900" marR="3440430" lvl="0" indent="-342900" algn="just">
              <a:lnSpc>
                <a:spcPct val="107000"/>
              </a:lnSpc>
              <a:spcAft>
                <a:spcPts val="225"/>
              </a:spcAft>
              <a:buFont typeface="+mj-lt"/>
              <a:buAutoNum type="arabicPeriod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CYCLES TO CYCLE_SPECS </a:t>
            </a:r>
          </a:p>
          <a:p>
            <a:pPr marL="342900" marR="3440430" lvl="0" indent="-342900" algn="just">
              <a:lnSpc>
                <a:spcPct val="107000"/>
              </a:lnSpc>
              <a:spcAft>
                <a:spcPts val="225"/>
              </a:spcAft>
              <a:buFont typeface="+mj-lt"/>
              <a:buAutoNum type="arabicPeriod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RENTAL_TABLE TO CYCLES</a:t>
            </a:r>
          </a:p>
          <a:p>
            <a:pPr marL="342900" marR="3440430" lvl="0" indent="-342900" algn="just">
              <a:lnSpc>
                <a:spcPct val="107000"/>
              </a:lnSpc>
              <a:spcAft>
                <a:spcPts val="225"/>
              </a:spcAft>
              <a:buFont typeface="+mj-lt"/>
              <a:buAutoNum type="arabicPeriod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SALE_TABLE TO CYCLES</a:t>
            </a:r>
          </a:p>
          <a:p>
            <a:pPr marL="342900" marR="3440430" lvl="0" indent="-342900" algn="just">
              <a:lnSpc>
                <a:spcPct val="107000"/>
              </a:lnSpc>
              <a:spcAft>
                <a:spcPts val="225"/>
              </a:spcAft>
              <a:buFont typeface="+mj-lt"/>
              <a:buAutoNum type="arabicPeriod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RENTAL_TABLE TO PAYMENTS </a:t>
            </a:r>
          </a:p>
          <a:p>
            <a:pPr marL="342900" marR="3440430" lvl="0" indent="-342900" algn="just">
              <a:lnSpc>
                <a:spcPct val="169000"/>
              </a:lnSpc>
              <a:spcAft>
                <a:spcPts val="225"/>
              </a:spcAft>
              <a:buFont typeface="+mj-lt"/>
              <a:buAutoNum type="arabicPeriod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SALE_TABLE TO PAYMENT </a:t>
            </a:r>
          </a:p>
          <a:p>
            <a:pPr marL="650875" marR="3440430" indent="-6350">
              <a:lnSpc>
                <a:spcPct val="169000"/>
              </a:lnSpc>
              <a:spcAft>
                <a:spcPts val="225"/>
              </a:spcAft>
            </a:pPr>
            <a:r>
              <a:rPr lang="en-IN" sz="1800" u="sng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</a:rPr>
              <a:t>ONE-MANY:</a:t>
            </a: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342900" lvl="0" indent="-342900">
              <a:lnSpc>
                <a:spcPct val="107000"/>
              </a:lnSpc>
              <a:spcAft>
                <a:spcPts val="70"/>
              </a:spcAft>
              <a:buFont typeface="+mj-lt"/>
              <a:buAutoNum type="arabicPeriod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STUDENT TO SALE_TABLE</a:t>
            </a:r>
          </a:p>
          <a:p>
            <a:pPr marL="342900" lvl="0" indent="-342900">
              <a:lnSpc>
                <a:spcPct val="107000"/>
              </a:lnSpc>
              <a:spcAft>
                <a:spcPts val="70"/>
              </a:spcAft>
              <a:buFont typeface="+mj-lt"/>
              <a:buAutoNum type="arabicPeriod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STUDENT TO RENTAL_TABLE</a:t>
            </a:r>
          </a:p>
          <a:p>
            <a:pPr marL="342900" lvl="0" indent="-342900">
              <a:lnSpc>
                <a:spcPct val="107000"/>
              </a:lnSpc>
              <a:spcAft>
                <a:spcPts val="70"/>
              </a:spcAft>
              <a:buFont typeface="+mj-lt"/>
              <a:buAutoNum type="arabicPeriod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MANUFACTURER TO CYCLES</a:t>
            </a:r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81F730-FAD9-B9E0-9DC7-CEA3B0CA03F1}"/>
              </a:ext>
            </a:extLst>
          </p:cNvPr>
          <p:cNvSpPr txBox="1"/>
          <p:nvPr/>
        </p:nvSpPr>
        <p:spPr>
          <a:xfrm>
            <a:off x="213064" y="612559"/>
            <a:ext cx="4802819" cy="1423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50875" marR="334645" indent="-6350">
              <a:lnSpc>
                <a:spcPct val="107000"/>
              </a:lnSpc>
              <a:spcAft>
                <a:spcPts val="935"/>
              </a:spcAft>
            </a:pP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650875" marR="334645" indent="-6350">
              <a:lnSpc>
                <a:spcPct val="107000"/>
              </a:lnSpc>
              <a:spcAft>
                <a:spcPts val="935"/>
              </a:spcAft>
            </a:pPr>
            <a:r>
              <a:rPr lang="en-IN" sz="3200" b="1" u="sng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RELATIONS:</a:t>
            </a:r>
            <a:endParaRPr lang="en-IN" sz="32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5527548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 design</Template>
  <TotalTime>152</TotalTime>
  <Words>2918</Words>
  <Application>Microsoft Office PowerPoint</Application>
  <PresentationFormat>Widescreen</PresentationFormat>
  <Paragraphs>351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Calibri</vt:lpstr>
      <vt:lpstr>Century Gothic</vt:lpstr>
      <vt:lpstr>Courier New</vt:lpstr>
      <vt:lpstr>Times New Roman</vt:lpstr>
      <vt:lpstr>Wingdings</vt:lpstr>
      <vt:lpstr>Wingdings 3</vt:lpstr>
      <vt:lpstr>Slice</vt:lpstr>
      <vt:lpstr>Department of computer AND ENGINEERING         NATIONAL INSTITUTE OF TECHNOLOCY                           WARANGAL</vt:lpstr>
      <vt:lpstr>                   project TITLE               BYCLE SALE AND RENTAL       DATABASE  MANAGEMENT SYSTEM</vt:lpstr>
      <vt:lpstr>INDEX: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Department of computer AND ENGINEERING         NATIONAL INSTITUTE OF TECHNOLOCY                           WARANGAL</dc:title>
  <dc:creator>Tejas Makode</dc:creator>
  <cp:lastModifiedBy>Tejas Makode</cp:lastModifiedBy>
  <cp:revision>2</cp:revision>
  <dcterms:created xsi:type="dcterms:W3CDTF">2023-05-14T13:40:23Z</dcterms:created>
  <dcterms:modified xsi:type="dcterms:W3CDTF">2023-05-15T05:02:55Z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